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77" r:id="rId7"/>
    <p:sldId id="279" r:id="rId8"/>
    <p:sldId id="261" r:id="rId9"/>
    <p:sldId id="262" r:id="rId10"/>
    <p:sldId id="264" r:id="rId11"/>
    <p:sldId id="265" r:id="rId12"/>
    <p:sldId id="266" r:id="rId13"/>
    <p:sldId id="27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D3465CD-6E08-4AA8-ADDA-420F2624FD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7521" cy="51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 sz="10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6D8C4E5-C87B-4FAF-B062-88EC9E41DC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312" y="1"/>
            <a:ext cx="3077521" cy="51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r>
              <a:rPr lang="en-US" altLang="en-US" sz="1000"/>
              <a:t>2/4/2024 am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C53B69C9-064B-4432-BE5D-237AA71790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19766"/>
            <a:ext cx="3077521" cy="51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</a:defRPr>
            </a:lvl1pPr>
          </a:lstStyle>
          <a:p>
            <a:r>
              <a:rPr lang="en-US" altLang="en-US" sz="1000"/>
              <a:t>Randy Childs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F988B95-C539-444F-A33D-2441AD3705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312" y="9719766"/>
            <a:ext cx="3077521" cy="51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DABB9690-C890-45CB-99FB-3B92CA61981D}" type="slidenum">
              <a:rPr lang="en-US" altLang="en-US" sz="1000"/>
              <a:pPr/>
              <a:t>‹#›</a:t>
            </a:fld>
            <a:endParaRPr lang="en-US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048" cy="5126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86" y="2"/>
            <a:ext cx="3078048" cy="5126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2/4/2024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7" y="4925321"/>
            <a:ext cx="5681363" cy="4028576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359"/>
            <a:ext cx="3078048" cy="51266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6" y="9720359"/>
            <a:ext cx="3078048" cy="51266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1DA7B1A-8048-4CB3-8B74-67E81758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3858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D983F0F-3185-43A3-A3EF-619DCC1DF02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D3D821-A694-49ED-AFC2-452115BE9A8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78074B8-DBD2-45CB-A661-D44D10F1658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50444D6-848F-43CB-90F1-E6E39FB879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303010A-DB27-47FA-B3C0-AEA8818DD0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EABD2D-319F-45F0-AAC5-BEFDD06375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2F63-D26F-4318-9E85-53013518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06F74-5B40-464D-AC88-8AAA43184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A2F8-A019-4745-BFB5-2A3E2B96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B98BE-EC91-49BD-8261-8F595517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F0792-0781-4464-AD44-9B4BD17D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BCBB5-5BED-4B5B-9D5D-6E231755A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95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5667DF-8A27-413B-8424-1B74D4BB69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26229-57F8-4AB4-BE9F-B15A7158F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6D0A3-6AA9-4D69-B97F-78A7BA99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5C0C1-65D5-4C2F-8266-D2BE7A6C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3CEE5-86F8-4B3C-93CA-6DE78C18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A5F6E-D5B2-467C-ABC3-9ACB678FA3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6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684F-3B48-43B8-8E67-19779C32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9DAEE-E594-49C2-ADF0-3B0E2C61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5EEFB-E037-46B8-AADF-32A130DA0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E0344-D77F-425F-8BB6-F1B03AC96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1220B-4A8B-4E5E-92BF-930E19DE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181C5-C2AD-4E3E-AC4D-9F149D9AC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68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3F78-2968-4B70-B7A6-A3A2A939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E61C4-7F66-4134-89BB-20B912A40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BCB5C-F2A4-47DD-9C1B-9120700F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927D5-576D-4F1F-A65D-2C6AD259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BDD5-2CAA-4EA3-BCF1-650C1FF7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7869D-7C56-4C8B-8911-2666F8A9FF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27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D10E-5AC8-4EC8-92DF-D8FCB2537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D83C-0CD4-4C84-B0EA-DF6D4A2A8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741A5-EA45-4F4C-8DF9-59A149A8A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1521B-FC73-4D5C-B547-41DE142A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83377-4B23-4105-BD96-3FEC29661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06C972-A385-4DBF-9CEF-FAF16D5B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3D64F-2D15-4814-8E41-E1A1A41A5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29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DC02-CA86-457B-BC79-201B0D1C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55676-BD19-4F89-9DBB-836A7E63D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7DEE2-C2D8-4E5F-BB99-18D858046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8595F-69BE-4104-B668-653E4D95F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A6CF6-875A-455A-B167-E82E87847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EDF409-81BE-4487-932D-EF88708E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79920-35BC-4111-9129-739E6B10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EA0751-0A55-420D-B6F6-33A78198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CB7BC-DDE6-4323-A0F3-54FF59FEC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84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B059-A5C8-4B0B-9194-4F122F792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532C32-C41B-48A9-B796-2C8765E7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42029-C966-4D9D-B51F-83502451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2CEBBA-C377-4743-ABCD-3FE9134A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9D99B-FB2A-49E0-94B8-1373190A95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27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15112-755B-404B-9D50-8E11C8B7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02A4C-400A-4665-9C7B-C8FA6A9B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3CB6E-6FBB-4B79-A04C-FB082DD0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B4658-B1D5-4735-86BE-CE701FC084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60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4D52-FEA1-49AD-AB90-6B8D42403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4A87E-0E4F-4410-A561-706215FEB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830CE-F3B9-40F1-A4C4-D0986D556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AE07A-CB60-4E0B-96D8-13FB34C0D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B0D19-2B39-4445-BA59-023788B6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D1A89-7292-4077-91BE-B1CB7EED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C8FFB-492F-431A-B790-B1055A402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68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FDE7-DAC6-44B4-A848-D9F43D217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2027B-E79A-4461-984B-B1A53EF57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37948-423E-4A75-8473-05CBED5E7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9DE90-0832-4AD9-A3DE-CD59609FA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D9B68-002F-46B6-B141-B3097195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AF8F9-911A-4790-ACF1-CBC57354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15DC5-0D82-4B30-B667-4D0538EC2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0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B19BC54-2445-45B7-9EA8-FAE169559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612099C-5B5E-468D-A78F-37B51EF1C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6A73617-372F-415D-A238-D896CFA80F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9D104DC-4CF3-45CA-A4D1-4256B65B66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15B699F-D2BF-41FD-B63F-B9BAC526EF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0F7AF272-67E5-4EE1-8751-A038F6D84E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4ACB756-98CC-4C54-8DAE-09D90A3A228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29134"/>
            <a:ext cx="7772400" cy="92333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5400" b="1" dirty="0">
                <a:solidFill>
                  <a:schemeClr val="tx1"/>
                </a:solidFill>
              </a:rPr>
              <a:t>The Holy Spirit</a:t>
            </a:r>
            <a:endParaRPr lang="en-US" altLang="en-US" sz="4000" dirty="0">
              <a:solidFill>
                <a:schemeClr val="tx1"/>
              </a:solidFill>
              <a:effectLst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A5ED78-7FC3-4B39-8C61-4CE3DEFBFFD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/>
              <a:t>The Person Of </a:t>
            </a:r>
            <a:br>
              <a:rPr lang="en-US" altLang="en-US" sz="4000" dirty="0"/>
            </a:br>
            <a:r>
              <a:rPr lang="en-US" altLang="en-US" sz="4000" dirty="0"/>
              <a:t>The Holy Spirit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>
            <a:extLst>
              <a:ext uri="{FF2B5EF4-FFF2-40B4-BE49-F238E27FC236}">
                <a16:creationId xmlns:a16="http://schemas.microsoft.com/office/drawing/2014/main" id="{929FBBF5-36D1-4359-A2E2-965E7C2F3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"/>
            <a:ext cx="2362200" cy="2057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Father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20:17</a:t>
            </a:r>
          </a:p>
        </p:txBody>
      </p:sp>
      <p:sp>
        <p:nvSpPr>
          <p:cNvPr id="16387" name="Oval 3">
            <a:extLst>
              <a:ext uri="{FF2B5EF4-FFF2-40B4-BE49-F238E27FC236}">
                <a16:creationId xmlns:a16="http://schemas.microsoft.com/office/drawing/2014/main" id="{CCFF7A69-AB72-437C-94D3-1A4E2383C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2209800" cy="22098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Son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Hebrews 1:8</a:t>
            </a:r>
          </a:p>
        </p:txBody>
      </p:sp>
      <p:sp>
        <p:nvSpPr>
          <p:cNvPr id="16388" name="Oval 4">
            <a:extLst>
              <a:ext uri="{FF2B5EF4-FFF2-40B4-BE49-F238E27FC236}">
                <a16:creationId xmlns:a16="http://schemas.microsoft.com/office/drawing/2014/main" id="{8FB62B39-ED9C-4920-8FBF-C5C05BB80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124200"/>
            <a:ext cx="2209800" cy="22098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Holy Spirit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Acts 5:3-4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1FF1FFC0-F828-44CB-8919-9402E86EC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652" y="2840038"/>
            <a:ext cx="263084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Godhead</a:t>
            </a:r>
          </a:p>
          <a:p>
            <a:pPr algn="ctr" eaLnBrk="1" hangingPunct="1"/>
            <a:r>
              <a:rPr lang="en-US" altLang="en-US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Deity</a:t>
            </a:r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2A4E1E4D-D45F-426B-98F6-CD1E2FEFCC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1336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4DA5FFBE-FF6D-4FD2-9079-956305D5C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057400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FC0E0EEB-4BD8-4E5C-BEBA-97AE6ECF9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267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AutoShape 9">
            <a:extLst>
              <a:ext uri="{FF2B5EF4-FFF2-40B4-BE49-F238E27FC236}">
                <a16:creationId xmlns:a16="http://schemas.microsoft.com/office/drawing/2014/main" id="{650B9E9F-99D7-4620-8A34-913D5067F729}"/>
              </a:ext>
            </a:extLst>
          </p:cNvPr>
          <p:cNvSpPr>
            <a:spLocks noChangeArrowheads="1"/>
          </p:cNvSpPr>
          <p:nvPr/>
        </p:nvSpPr>
        <p:spPr bwMode="auto">
          <a:xfrm rot="-24398489">
            <a:off x="1714500" y="1790700"/>
            <a:ext cx="1828800" cy="1295400"/>
          </a:xfrm>
          <a:prstGeom prst="leftRightArrow">
            <a:avLst>
              <a:gd name="adj1" fmla="val 50000"/>
              <a:gd name="adj2" fmla="val 28235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8:16</a:t>
            </a:r>
          </a:p>
        </p:txBody>
      </p:sp>
      <p:sp>
        <p:nvSpPr>
          <p:cNvPr id="16394" name="AutoShape 10">
            <a:extLst>
              <a:ext uri="{FF2B5EF4-FFF2-40B4-BE49-F238E27FC236}">
                <a16:creationId xmlns:a16="http://schemas.microsoft.com/office/drawing/2014/main" id="{46ADA418-069F-48F5-95AF-8820F6412E87}"/>
              </a:ext>
            </a:extLst>
          </p:cNvPr>
          <p:cNvSpPr>
            <a:spLocks noChangeArrowheads="1"/>
          </p:cNvSpPr>
          <p:nvPr/>
        </p:nvSpPr>
        <p:spPr bwMode="auto">
          <a:xfrm rot="-18707494">
            <a:off x="5638800" y="1676400"/>
            <a:ext cx="1828800" cy="1371600"/>
          </a:xfrm>
          <a:prstGeom prst="leftRightArrow">
            <a:avLst>
              <a:gd name="adj1" fmla="val 50000"/>
              <a:gd name="adj2" fmla="val 26667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14:26</a:t>
            </a:r>
          </a:p>
        </p:txBody>
      </p:sp>
      <p:sp>
        <p:nvSpPr>
          <p:cNvPr id="16395" name="AutoShape 11">
            <a:extLst>
              <a:ext uri="{FF2B5EF4-FFF2-40B4-BE49-F238E27FC236}">
                <a16:creationId xmlns:a16="http://schemas.microsoft.com/office/drawing/2014/main" id="{EDBB7751-7082-4B74-BDB8-D71526AD7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267200"/>
            <a:ext cx="3657600" cy="1295400"/>
          </a:xfrm>
          <a:prstGeom prst="leftRightArrow">
            <a:avLst>
              <a:gd name="adj1" fmla="val 50000"/>
              <a:gd name="adj2" fmla="val 56471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Acts 10:38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B97F3FDF-6095-41B7-9ACA-64B46756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there is one man (humanity or mankind), even so there is one God (divinity or godkind).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1C91381-1ED8-4A6F-A655-9164D3C1D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4505618-0639-4DC3-8A9B-6FBE8334AB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935" y="1371600"/>
            <a:ext cx="8458200" cy="53340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The Holy Spirit is not</a:t>
            </a:r>
            <a:r>
              <a:rPr lang="en-US" altLang="en-US" b="1" dirty="0"/>
              <a:t>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Some mystical, indefinite, indefinable substance that enshrouds and permeates the universe like a fog or the atmosphere.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 mere “influence,” or vague, impersonal power released in response to human needs.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mind, temper, or disposition of God or Christ.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Bible, or the New Testament, or the written word of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0054E9D-4FC0-47A8-A881-443A39DC5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0424AD8-AA69-413F-A7D9-CB460E37E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162" y="1524000"/>
            <a:ext cx="8610600" cy="2603790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The Holy Spirit is</a:t>
            </a:r>
            <a:r>
              <a:rPr lang="en-US" altLang="en-US" b="1" dirty="0"/>
              <a:t>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God – (Deity). cf. Acts 5:3-4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is eternal. Hebrews 9:14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Omnipresent. Psalms 139:7-10;</a:t>
            </a:r>
            <a:br>
              <a:rPr lang="en-US" altLang="en-US" dirty="0"/>
            </a:br>
            <a:r>
              <a:rPr lang="en-US" altLang="en-US" dirty="0"/>
              <a:t>1 Corinthians 6:19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0054E9D-4FC0-47A8-A881-443A39DC5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0424AD8-AA69-413F-A7D9-CB460E37E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7507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He possesses divine power</a:t>
            </a:r>
            <a:r>
              <a:rPr lang="en-US" altLang="en-US" b="1" dirty="0"/>
              <a:t>.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He creates. Genesis 1:1-2; Job 26:13; </a:t>
            </a:r>
            <a:br>
              <a:rPr lang="en-US" altLang="en-US" dirty="0"/>
            </a:br>
            <a:r>
              <a:rPr lang="en-US" altLang="en-US" dirty="0"/>
              <a:t>Psalms 104:30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works miracles. Matthew 12:28; </a:t>
            </a:r>
            <a:br>
              <a:rPr lang="en-US" altLang="en-US" dirty="0"/>
            </a:br>
            <a:r>
              <a:rPr lang="en-US" altLang="en-US" dirty="0"/>
              <a:t>1 Corinthians 12:8-11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inspires prophets. 1 Peter 1:10-12; </a:t>
            </a:r>
            <a:br>
              <a:rPr lang="en-US" altLang="en-US" dirty="0"/>
            </a:br>
            <a:r>
              <a:rPr lang="en-US" altLang="en-US" dirty="0"/>
              <a:t>2 Peter 1:19-21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teaches men. John 14:26; </a:t>
            </a:r>
            <a:br>
              <a:rPr lang="en-US" altLang="en-US" dirty="0"/>
            </a:br>
            <a:r>
              <a:rPr lang="en-US" altLang="en-US" dirty="0"/>
              <a:t>1 Corinthians 2:13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0545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6DF029A-C68D-4EB7-B886-AE9AD7367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9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7A4112-9B4F-4AD1-94E2-DD2A110A10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4119" y="1524000"/>
            <a:ext cx="8915400" cy="368716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He possesses divine attributes</a:t>
            </a:r>
            <a:r>
              <a:rPr lang="en-US" altLang="en-US" dirty="0">
                <a:effectLst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Power. Romans 15:13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Instruction. Nehemiah 9:20; </a:t>
            </a:r>
            <a:br>
              <a:rPr lang="en-US" altLang="en-US" dirty="0"/>
            </a:br>
            <a:r>
              <a:rPr lang="en-US" altLang="en-US" dirty="0"/>
              <a:t>1 Corinthians 2:9-11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Will. 1 Corinthians 12:11; Acts 15:28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Comfort. John 14:16-17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Truth. John 16:13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06EBEE45-E50E-4401-8E7D-E8B8D9271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 must clearly discern this distinction between the ATTRIBUTES of the Holy Spirit and the BEING of the Holy Spirit.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AC8DB04-8834-4520-832C-38DD4202E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F2532EB-9F67-43AA-8A7F-9EEF17BBF0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4119" y="1752600"/>
            <a:ext cx="8915400" cy="3600986"/>
          </a:xfrm>
          <a:noFill/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whom these qualities and powers are attributed must of necessity be a </a:t>
            </a:r>
            <a:r>
              <a:rPr lang="en-US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</a:t>
            </a: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for such can only be attributed to one possessing both </a:t>
            </a:r>
            <a:r>
              <a:rPr lang="en-US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divinity</a:t>
            </a: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</a:t>
            </a: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4F23EDC-19C7-4B51-9A3F-1D8EBA6F0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88F9285-C026-45DB-AC11-C88A14D51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086654" cy="5115246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possesses the characteristics of a person: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 … </a:t>
            </a:r>
            <a:r>
              <a:rPr lang="en-US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mind of the Spirit.”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Romans 8:27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… Knows the things of God.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2:11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Affection … </a:t>
            </a:r>
            <a:r>
              <a:rPr lang="en-US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love of the spirit.”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15:30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… dividing as He will. 1 Corinthians 12:11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Goodness …“</a:t>
            </a:r>
            <a:r>
              <a:rPr lang="en-US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good Spirit.” 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Nehemiah 9:20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 … Acts 15:28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EDEC6DA-E3B7-429C-80D2-0C6DD4919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CB19ADC-E0A3-4E9F-A3B5-7B32FC751A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627" y="1676400"/>
            <a:ext cx="8991600" cy="4425827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are attributed to the Holy Spirit which can only be performed by a person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speaks … 1 Timothy 4:1; Acts 8:29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witnesses or testifies … John 15:26;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teaches and quickens the mind …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14:26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leads and forbids. Acts 16:6-7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36CDE0F-9882-4063-BE0D-80C1A322D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1B43639-F56B-47D5-A8FB-4A98BE0DA8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335" y="1676400"/>
            <a:ext cx="8915400" cy="403187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are attributed to the Holy Spirit which can only be performed by a person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searches. 1 Corinthians 2:10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hears and shows. John 16:13-15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commandments. Acts 13:2; 16:6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glorifies. John 16:14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delivers Law. Romans 8:1-2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090D380-9C92-4FD0-8CD1-3B3D95955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BBF5449-DB9C-44D9-8BA7-D04EC199EF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335" y="1835527"/>
            <a:ext cx="8915400" cy="403187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suffers injuries and slights which can only be ascribed to personality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grieved. Ephesians 4:30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despised (insulted). Hebrews 10:29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blasphemed. Matthew 12:31-32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resisted. Acts 7:51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lied to. Acts 5:3</a:t>
            </a:r>
            <a:endParaRPr lang="en-US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236EC65-2903-4F2E-ABF7-04E38521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82079"/>
            <a:ext cx="82296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</a:rPr>
              <a:t>The Holy Spirit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CE6CBD-EFCB-4392-B1F0-E1503AC046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1766637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In this lesson we desire to consider:</a:t>
            </a:r>
          </a:p>
          <a:p>
            <a:r>
              <a:rPr lang="en-US" altLang="en-US" dirty="0"/>
              <a:t>Who is the Holy Spirit?</a:t>
            </a:r>
          </a:p>
          <a:p>
            <a:r>
              <a:rPr lang="en-US" altLang="en-US" dirty="0"/>
              <a:t>The personality of the Holy Spirit.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15D5711-A19F-40C8-843D-500150D02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Collaborates In The Work Of Deity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7938141-3781-4AF0-ABDB-26B151C99C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466654"/>
            <a:ext cx="8686800" cy="4869025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physical creation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(Jehovah) planned it. Jeremiah 51:14-15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(the word, Son) executed it. John 1:1-3; Colossians 1:16; Hebrews 1:1-2;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cf. 1 Corinthians 8:6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(the Holy Spirit) participated in it.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1:1-2; 2:7</a:t>
            </a:r>
          </a:p>
          <a:p>
            <a:pPr lvl="1">
              <a:buClr>
                <a:srgbClr val="FFC000"/>
              </a:buClr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garnished the heavens. Job 26:13</a:t>
            </a:r>
          </a:p>
          <a:p>
            <a:pPr lvl="1">
              <a:buClr>
                <a:srgbClr val="FFC000"/>
              </a:buClr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renewed the face of the earth. Psalms 104:30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DAC71DF-1C97-4720-B141-D3D46BF6C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Collaborates In The Work Of Deity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74806D-F947-41BD-9AF5-365C1893C3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054" y="1752600"/>
            <a:ext cx="8991600" cy="4327338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spiritual creation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planned it. Ephesians 1:8-11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executed it. John 4:34;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1:3-7; 2 Timothy 1:9-10;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1:18-20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revealed it. John 16:13;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24:49; Acts 1:8; 2:1-4;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2:9-10; Ephesians 3:1-4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D24A5A1-7CFC-4729-B333-0504BDCAD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1579"/>
            <a:ext cx="82296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9248F01-FEBA-4817-A61C-FA9B40CA9D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371600"/>
            <a:ext cx="8991600" cy="542302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divine Being … one of the Godhead.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divine Being, He is a person possessing all the qualities of personality.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requires individuality, and individuality demands separation and distinction.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person, He possesses power and influence.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divine Being, He cooperates with other members of the Godhead in carrying out the divine will.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13DE6-4829-C299-084B-9E87DDDC5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9DF2D11-52F6-8B67-4BA6-A553A8673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Obey The Gospel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6183D52-95C3-2E96-DA12-ED1D10923C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600200"/>
            <a:ext cx="8991600" cy="4358116"/>
          </a:xfr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 the word of God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 Thessalonians 2:14-15; James 1:21)</a:t>
            </a:r>
            <a:b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Believe the gospel message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(Hebrews 11:6; John 8:24)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 of sins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(Luke 13:3; Acts 17:30-31)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Confess Jesus Christ (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Romans 10:10; Matthew 10:32-33)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lnSpc>
                <a:spcPct val="90000"/>
              </a:lnSpc>
              <a:buClrTx/>
              <a:buSzTx/>
              <a:buNone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Baptized </a:t>
            </a:r>
            <a:r>
              <a:rPr lang="en-US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(Mark 16:16; Acts 2:38; Galatians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3:26-27; Romans 6:3-4)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Remain Obedient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(Matthew 7:21; Revelation 2:10; Hebrews 3:12)</a:t>
            </a:r>
            <a:endParaRPr lang="en-US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9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97DDC-FB04-4F92-87B0-03A5B9C86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46444D8-883E-47A5-9394-38D898949A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35" y="1676400"/>
            <a:ext cx="9067800" cy="5093702"/>
          </a:xfrm>
          <a:noFill/>
        </p:spPr>
        <p:txBody>
          <a:bodyPr wrap="square">
            <a:spAutoFit/>
          </a:bodyPr>
          <a:lstStyle/>
          <a:p>
            <a:r>
              <a:rPr lang="en-US" altLang="en-US" sz="3000" dirty="0"/>
              <a:t>The term “Godhead” is found three times in the KJV. Acts 17:29; Romans 1:20; Colossians 2:9</a:t>
            </a:r>
          </a:p>
          <a:p>
            <a:pPr lvl="1"/>
            <a:r>
              <a:rPr lang="en-US" altLang="en-US" sz="2500" dirty="0"/>
              <a:t>In Acts 17:29 it is rendered “divine being” (ESV) or “Divine Nature” (NASB). </a:t>
            </a:r>
          </a:p>
          <a:p>
            <a:pPr lvl="1"/>
            <a:r>
              <a:rPr lang="en-US" altLang="en-US" sz="2500" dirty="0"/>
              <a:t>In Romans 1:20 it is also translated “divinity” (ASV), or “divine nature” (NASB &amp; ESV).</a:t>
            </a:r>
          </a:p>
          <a:p>
            <a:pPr lvl="1"/>
            <a:r>
              <a:rPr lang="en-US" altLang="en-US" sz="2500" dirty="0"/>
              <a:t>In Colossians 2:9 it is rendered “Deity” (NASB &amp; ESV)</a:t>
            </a:r>
          </a:p>
          <a:p>
            <a:pPr lvl="1"/>
            <a:r>
              <a:rPr lang="en-US" altLang="en-US" sz="2500" dirty="0"/>
              <a:t>While three different Greek word forms are used in these passages, all of them are derivations of </a:t>
            </a:r>
            <a:r>
              <a:rPr lang="en-US" altLang="en-US" sz="2500" i="1" dirty="0" err="1"/>
              <a:t>theos</a:t>
            </a:r>
            <a:r>
              <a:rPr lang="en-US" altLang="en-US" sz="2500" i="1" dirty="0"/>
              <a:t>,</a:t>
            </a:r>
            <a:r>
              <a:rPr lang="en-US" altLang="en-US" sz="2500" dirty="0"/>
              <a:t> and denote “deity, divinity, the divine nature, the divine majesty, that which pertains to God, godhead.” </a:t>
            </a:r>
            <a:br>
              <a:rPr lang="en-US" altLang="en-US" sz="2500" dirty="0"/>
            </a:br>
            <a:r>
              <a:rPr lang="en-US" altLang="en-US" sz="2000" dirty="0"/>
              <a:t>(Thayer, page 258).</a:t>
            </a:r>
            <a:endParaRPr lang="en-US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D2662F3-71C9-469F-9DF5-CFDB99D43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14581"/>
            <a:ext cx="86106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0C28BF0-494A-40B8-A5DE-E55CD1B81D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" y="1676400"/>
            <a:ext cx="9067800" cy="4487382"/>
          </a:xfrm>
        </p:spPr>
        <p:txBody>
          <a:bodyPr wrap="square">
            <a:spAutoFit/>
          </a:bodyPr>
          <a:lstStyle/>
          <a:p>
            <a:r>
              <a:rPr lang="en-US" altLang="en-US" sz="3000" dirty="0"/>
              <a:t>The term “Godhead” is found three times in the KJV. Acts 17:29; Romans 1:20; Colossians 2:9</a:t>
            </a:r>
          </a:p>
          <a:p>
            <a:r>
              <a:rPr lang="en-US" altLang="en-US" i="1" dirty="0" err="1"/>
              <a:t>theos</a:t>
            </a:r>
            <a:r>
              <a:rPr lang="en-US" altLang="en-US" i="1" dirty="0"/>
              <a:t>, </a:t>
            </a:r>
            <a:r>
              <a:rPr lang="en-US" altLang="en-US" dirty="0"/>
              <a:t>defines the quality or character of the essence, substance, or being of one who is God.</a:t>
            </a:r>
          </a:p>
          <a:p>
            <a:pPr lvl="1"/>
            <a:r>
              <a:rPr lang="en-US" altLang="en-US" dirty="0"/>
              <a:t>The Godhead (or godhood), therefore is made up of such Beings as are of divine nature and possess divine majesty.</a:t>
            </a:r>
          </a:p>
          <a:p>
            <a:pPr lvl="1"/>
            <a:r>
              <a:rPr lang="en-US" altLang="en-US" dirty="0"/>
              <a:t>Illustrate: Manhood, childhood,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15BF222-4EE1-49E6-8C61-5DFF8846A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14581"/>
            <a:ext cx="86106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51985B7-D446-4D9B-917E-BCE6643AD9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686800" cy="3736407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The Scriptures reveal a plurality of beings in the Godhead. Genesis 1:1</a:t>
            </a:r>
          </a:p>
          <a:p>
            <a:r>
              <a:rPr lang="en-US" altLang="en-US" dirty="0"/>
              <a:t>The Hebrew word for “God” in Genesis 1:1 is </a:t>
            </a:r>
            <a:r>
              <a:rPr lang="en-US" altLang="en-US" i="1" dirty="0"/>
              <a:t>“</a:t>
            </a:r>
            <a:r>
              <a:rPr lang="en-US" altLang="en-US" i="1" dirty="0" err="1"/>
              <a:t>elohim</a:t>
            </a:r>
            <a:r>
              <a:rPr lang="en-US" altLang="en-US" i="1" dirty="0"/>
              <a:t>” </a:t>
            </a:r>
            <a:r>
              <a:rPr lang="en-US" altLang="en-US" dirty="0"/>
              <a:t>a plural noun.</a:t>
            </a:r>
          </a:p>
          <a:p>
            <a:r>
              <a:rPr lang="en-US" altLang="en-US" dirty="0"/>
              <a:t>The plurality of persons in the Godhead is seen in the pronouns of Genesis 1:26; </a:t>
            </a:r>
            <a:br>
              <a:rPr lang="en-US" altLang="en-US" dirty="0"/>
            </a:br>
            <a:r>
              <a:rPr lang="en-US" altLang="en-US" dirty="0"/>
              <a:t>cf. John 1:1-3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A3E2F-6E9E-9047-2BAF-454E668C2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C93A328-E607-5F52-4660-5B2E217AA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14581"/>
            <a:ext cx="86106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1F584D1-2101-19D9-FF7F-B7DF0A1324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839200" cy="3243965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The concept is difficult to illustrate because there is nothing to compare to God. There can be no perfect analogies.</a:t>
            </a:r>
          </a:p>
          <a:p>
            <a:r>
              <a:rPr lang="en-US" altLang="en-US" dirty="0"/>
              <a:t>Consider Genesis 2:24 “</a:t>
            </a:r>
            <a:r>
              <a:rPr lang="en-US" altLang="en-US" i="1" dirty="0"/>
              <a:t>shall become one flesh”</a:t>
            </a:r>
          </a:p>
          <a:p>
            <a:r>
              <a:rPr lang="en-US" altLang="en-US" dirty="0"/>
              <a:t>Consider John 17:11 “</a:t>
            </a:r>
            <a:r>
              <a:rPr lang="en-US" altLang="en-US" i="1" dirty="0"/>
              <a:t>one even as We are” </a:t>
            </a:r>
          </a:p>
        </p:txBody>
      </p:sp>
    </p:spTree>
    <p:extLst>
      <p:ext uri="{BB962C8B-B14F-4D97-AF65-F5344CB8AC3E}">
        <p14:creationId xmlns:p14="http://schemas.microsoft.com/office/powerpoint/2010/main" val="112946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CD32B-392C-8B56-364F-07CB71454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AFEA5D4-8797-DAA0-738A-3975737D5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14581"/>
            <a:ext cx="86106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E3E3544-91F9-50BD-DFD0-3829390DC1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0100" y="2057400"/>
            <a:ext cx="7543800" cy="3736407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Some have likened the Godhead to the three states of H</a:t>
            </a:r>
            <a:r>
              <a:rPr lang="en-US" altLang="en-US" baseline="-25000" dirty="0"/>
              <a:t>2</a:t>
            </a:r>
            <a:r>
              <a:rPr lang="en-US" altLang="en-US" dirty="0"/>
              <a:t>O: liquid, solid, and gas.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</a:p>
          <a:p>
            <a:r>
              <a:rPr lang="en-US" altLang="en-US" dirty="0"/>
              <a:t>All are the same in substance, yet water, ice, and steam have individually distinct characteristics.</a:t>
            </a:r>
          </a:p>
        </p:txBody>
      </p:sp>
    </p:spTree>
    <p:extLst>
      <p:ext uri="{BB962C8B-B14F-4D97-AF65-F5344CB8AC3E}">
        <p14:creationId xmlns:p14="http://schemas.microsoft.com/office/powerpoint/2010/main" val="417499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985496-0C0E-4C4C-BEE3-FD205F015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7562" y="59204"/>
            <a:ext cx="8305800" cy="1938992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The personalities constituting the plurality of the Godhead are “</a:t>
            </a:r>
            <a:r>
              <a:rPr lang="en-US" altLang="en-US" sz="4000" u="sng" dirty="0">
                <a:solidFill>
                  <a:schemeClr val="tx1"/>
                </a:solidFill>
              </a:rPr>
              <a:t>the Father</a:t>
            </a:r>
            <a:r>
              <a:rPr lang="en-US" altLang="en-US" sz="4000" dirty="0">
                <a:solidFill>
                  <a:schemeClr val="tx1"/>
                </a:solidFill>
              </a:rPr>
              <a:t>, </a:t>
            </a:r>
            <a:r>
              <a:rPr lang="en-US" altLang="en-US" sz="4000" u="sng" dirty="0">
                <a:solidFill>
                  <a:schemeClr val="tx1"/>
                </a:solidFill>
              </a:rPr>
              <a:t>the Son</a:t>
            </a:r>
            <a:r>
              <a:rPr lang="en-US" altLang="en-US" sz="4000" dirty="0">
                <a:solidFill>
                  <a:schemeClr val="tx1"/>
                </a:solidFill>
              </a:rPr>
              <a:t>, and </a:t>
            </a:r>
            <a:r>
              <a:rPr lang="en-US" altLang="en-US" sz="4000" u="sng" dirty="0">
                <a:solidFill>
                  <a:schemeClr val="tx1"/>
                </a:solidFill>
              </a:rPr>
              <a:t>the Holy Spirit</a:t>
            </a:r>
            <a:r>
              <a:rPr lang="en-US" altLang="en-US" sz="40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4660CAF-F1FB-43C1-9F66-19EC2F09F1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8346" y="2035885"/>
            <a:ext cx="8305800" cy="4745915"/>
          </a:xfrm>
        </p:spPr>
        <p:txBody>
          <a:bodyPr wrap="square">
            <a:spAutoFit/>
          </a:bodyPr>
          <a:lstStyle/>
          <a:p>
            <a:r>
              <a:rPr lang="en-US" altLang="en-US" sz="2800" dirty="0"/>
              <a:t>The three were present in the beginning. </a:t>
            </a:r>
            <a:br>
              <a:rPr lang="en-US" altLang="en-US" sz="2800" dirty="0"/>
            </a:br>
            <a:r>
              <a:rPr lang="en-US" altLang="en-US" sz="2800" dirty="0"/>
              <a:t>Genesis 1:1-2; cf. John 1:1-2</a:t>
            </a:r>
          </a:p>
          <a:p>
            <a:r>
              <a:rPr lang="en-US" altLang="en-US" sz="2800" dirty="0"/>
              <a:t>The three were present at the baptism of Jesus. Matthew 3:16-17</a:t>
            </a:r>
          </a:p>
          <a:p>
            <a:r>
              <a:rPr lang="en-US" altLang="en-US" sz="2800" dirty="0"/>
              <a:t>Baptism administered in the name of the three. Matthew 28:18-20</a:t>
            </a:r>
          </a:p>
          <a:p>
            <a:r>
              <a:rPr lang="en-US" altLang="en-US" sz="2800" dirty="0"/>
              <a:t>Paul’s entreaty to God involved the three. </a:t>
            </a:r>
            <a:br>
              <a:rPr lang="en-US" altLang="en-US" sz="2800" dirty="0"/>
            </a:br>
            <a:r>
              <a:rPr lang="en-US" altLang="en-US" sz="2800" dirty="0"/>
              <a:t>Romans 15:30</a:t>
            </a:r>
          </a:p>
          <a:p>
            <a:r>
              <a:rPr lang="en-US" altLang="en-US" sz="2800" dirty="0"/>
              <a:t>The conclusion to the saints in Corinth was in the name of the three. 2 Corinthians 13:14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5A5249D-3504-43A1-BFC1-31478EB48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9204"/>
            <a:ext cx="9144000" cy="1938992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The personalities constituting the plurality of the Godhead are "</a:t>
            </a:r>
            <a:r>
              <a:rPr lang="en-US" altLang="en-US" sz="4000" u="sng" dirty="0">
                <a:solidFill>
                  <a:schemeClr val="tx1"/>
                </a:solidFill>
              </a:rPr>
              <a:t>the Father</a:t>
            </a:r>
            <a:r>
              <a:rPr lang="en-US" altLang="en-US" sz="4000" dirty="0">
                <a:solidFill>
                  <a:schemeClr val="tx1"/>
                </a:solidFill>
              </a:rPr>
              <a:t>, </a:t>
            </a:r>
            <a:r>
              <a:rPr lang="en-US" altLang="en-US" sz="4000" u="sng" dirty="0">
                <a:solidFill>
                  <a:schemeClr val="tx1"/>
                </a:solidFill>
              </a:rPr>
              <a:t>the Son</a:t>
            </a:r>
            <a:r>
              <a:rPr lang="en-US" altLang="en-US" sz="4000" dirty="0">
                <a:solidFill>
                  <a:schemeClr val="tx1"/>
                </a:solidFill>
              </a:rPr>
              <a:t>, and </a:t>
            </a:r>
            <a:r>
              <a:rPr lang="en-US" altLang="en-US" sz="4000" u="sng" dirty="0">
                <a:solidFill>
                  <a:schemeClr val="tx1"/>
                </a:solidFill>
              </a:rPr>
              <a:t>the Holy Spirit</a:t>
            </a:r>
            <a:r>
              <a:rPr lang="en-US" altLang="en-US" sz="4000" dirty="0">
                <a:solidFill>
                  <a:schemeClr val="tx1"/>
                </a:solidFill>
              </a:rPr>
              <a:t>"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F74536F-CDC4-4B85-A142-FF2D92AAE4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6627" y="2362200"/>
            <a:ext cx="8229600" cy="2640723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600" dirty="0"/>
              <a:t>NOTE: Each is individually called God.</a:t>
            </a:r>
          </a:p>
          <a:p>
            <a:r>
              <a:rPr lang="en-US" altLang="en-US" sz="3600" dirty="0"/>
              <a:t>Father. 1 Corinthians 8:6</a:t>
            </a:r>
          </a:p>
          <a:p>
            <a:r>
              <a:rPr lang="en-US" altLang="en-US" sz="3600" dirty="0"/>
              <a:t>Son. Titus 2:11-13</a:t>
            </a:r>
          </a:p>
          <a:p>
            <a:r>
              <a:rPr lang="en-US" altLang="en-US" sz="3600" dirty="0"/>
              <a:t>Holy Spirit. Acts 5:1-4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Words>1400</Words>
  <Application>Microsoft Office PowerPoint</Application>
  <PresentationFormat>On-screen Show (4:3)</PresentationFormat>
  <Paragraphs>140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Tahoma</vt:lpstr>
      <vt:lpstr>Wingdings</vt:lpstr>
      <vt:lpstr>Textured</vt:lpstr>
      <vt:lpstr>The Holy Spirit</vt:lpstr>
      <vt:lpstr>The Holy Spirit</vt:lpstr>
      <vt:lpstr>The Holy Spirit Is A Member Of The Godhead</vt:lpstr>
      <vt:lpstr>The Holy Spirit Is A Member Of The Godhead</vt:lpstr>
      <vt:lpstr>The Holy Spirit Is A Member Of The Godhead</vt:lpstr>
      <vt:lpstr>The Holy Spirit Is A Member Of The Godhead</vt:lpstr>
      <vt:lpstr>The Holy Spirit Is A Member Of The Godhead</vt:lpstr>
      <vt:lpstr>The personalities constituting the plurality of the Godhead are “the Father, the Son, and the Holy Spirit”</vt:lpstr>
      <vt:lpstr>The personalities constituting the plurality of the Godhead are "the Father, the Son, and the Holy Spirit"</vt:lpstr>
      <vt:lpstr>PowerPoint Presentation</vt:lpstr>
      <vt:lpstr>Identity Of The Holy Spirit</vt:lpstr>
      <vt:lpstr>Identity Of The Holy Spirit</vt:lpstr>
      <vt:lpstr>Identity Of The Holy Spirit</vt:lpstr>
      <vt:lpstr>Identity Of The Holy Spirit</vt:lpstr>
      <vt:lpstr>Identity Of The Holy Spirit</vt:lpstr>
      <vt:lpstr>The Holy Spirit Is A  Divine Personality</vt:lpstr>
      <vt:lpstr>The Holy Spirit Is A  Divine Personality</vt:lpstr>
      <vt:lpstr>The Holy Spirit Is A  Divine Personality</vt:lpstr>
      <vt:lpstr>The Holy Spirit Is A  Divine Personality</vt:lpstr>
      <vt:lpstr>The Holy Spirit Collaborates In The Work Of Deity</vt:lpstr>
      <vt:lpstr>The Holy Spirit Collaborates In The Work Of Deity</vt:lpstr>
      <vt:lpstr>Conclusion:</vt:lpstr>
      <vt:lpstr>How To Obey The Gospel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Person Of The Holy Spirit (3)</dc:title>
  <dc:creator>Randy Childs; Micky D. Galloway</dc:creator>
  <cp:lastModifiedBy>Richard Lidh</cp:lastModifiedBy>
  <cp:revision>38</cp:revision>
  <cp:lastPrinted>2024-05-04T06:48:48Z</cp:lastPrinted>
  <dcterms:created xsi:type="dcterms:W3CDTF">2006-05-05T21:45:31Z</dcterms:created>
  <dcterms:modified xsi:type="dcterms:W3CDTF">2024-05-04T06:49:29Z</dcterms:modified>
</cp:coreProperties>
</file>